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570" r:id="rId2"/>
    <p:sldId id="571" r:id="rId3"/>
    <p:sldId id="572" r:id="rId4"/>
    <p:sldId id="573" r:id="rId5"/>
  </p:sldIdLst>
  <p:sldSz cx="9906000" cy="6858000" type="A4"/>
  <p:notesSz cx="6735763" cy="9866313"/>
  <p:embeddedFontLst>
    <p:embeddedFont>
      <p:font typeface="나눔고딕" panose="020D0604000000000000" pitchFamily="50" charset="-127"/>
      <p:regular r:id="rId7"/>
      <p:bold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 pos="754" userDrawn="1">
          <p15:clr>
            <a:srgbClr val="A4A3A4"/>
          </p15:clr>
        </p15:guide>
        <p15:guide id="7" pos="535" userDrawn="1">
          <p15:clr>
            <a:srgbClr val="A4A3A4"/>
          </p15:clr>
        </p15:guide>
        <p15:guide id="8" pos="3120" userDrawn="1">
          <p15:clr>
            <a:srgbClr val="A4A3A4"/>
          </p15:clr>
        </p15:guide>
        <p15:guide id="9" orient="horz" pos="4247" userDrawn="1">
          <p15:clr>
            <a:srgbClr val="A4A3A4"/>
          </p15:clr>
        </p15:guide>
        <p15:guide id="10" pos="57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B22C"/>
    <a:srgbClr val="CC0000"/>
    <a:srgbClr val="81FF81"/>
    <a:srgbClr val="009900"/>
    <a:srgbClr val="FFFFCC"/>
    <a:srgbClr val="FFFFFF"/>
    <a:srgbClr val="2FC9FF"/>
    <a:srgbClr val="2BD32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98" autoAdjust="0"/>
    <p:restoredTop sz="97464" autoAdjust="0"/>
  </p:normalViewPr>
  <p:slideViewPr>
    <p:cSldViewPr>
      <p:cViewPr>
        <p:scale>
          <a:sx n="100" d="100"/>
          <a:sy n="100" d="100"/>
        </p:scale>
        <p:origin x="-1890" y="-492"/>
      </p:cViewPr>
      <p:guideLst>
        <p:guide orient="horz" pos="754"/>
        <p:guide orient="horz" pos="4247"/>
        <p:guide pos="535"/>
        <p:guide pos="3120"/>
        <p:guide pos="57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04717FEB-CD51-4499-8EAF-CCA383FDC2F6}" type="datetimeFigureOut">
              <a:rPr lang="ko-KR" altLang="en-US" smtClean="0"/>
              <a:t>2020-02-24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89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AB28D445-C964-4EED-A923-1C0B582F01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9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-794" y="8334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531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438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3" name="그림 2" descr="내지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5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76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450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89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 userDrawn="1"/>
        </p:nvCxnSpPr>
        <p:spPr>
          <a:xfrm>
            <a:off x="194472" y="763403"/>
            <a:ext cx="951705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>
            <a:off x="194472" y="284514"/>
            <a:ext cx="951705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03" y="313606"/>
            <a:ext cx="1269552" cy="417949"/>
          </a:xfrm>
          <a:prstGeom prst="rect">
            <a:avLst/>
          </a:prstGeom>
        </p:spPr>
      </p:pic>
      <p:cxnSp>
        <p:nvCxnSpPr>
          <p:cNvPr id="18" name="직선 연결선 17"/>
          <p:cNvCxnSpPr/>
          <p:nvPr userDrawn="1"/>
        </p:nvCxnSpPr>
        <p:spPr>
          <a:xfrm>
            <a:off x="194471" y="764704"/>
            <a:ext cx="692995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 userDrawn="1"/>
        </p:nvCxnSpPr>
        <p:spPr>
          <a:xfrm>
            <a:off x="194471" y="284514"/>
            <a:ext cx="692995" cy="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97300" y="6565744"/>
            <a:ext cx="2311400" cy="182562"/>
          </a:xfrm>
          <a:prstGeom prst="rect">
            <a:avLst/>
          </a:prstGeom>
        </p:spPr>
        <p:txBody>
          <a:bodyPr anchor="ctr"/>
          <a:lstStyle>
            <a:lvl1pPr algn="ctr"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C8E46F9-284A-468E-81CD-F2860309C26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839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46F9-284A-468E-81CD-F2860309C260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72480" y="333787"/>
            <a:ext cx="5585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화상영어교육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자기주도학습 </a:t>
            </a:r>
            <a:r>
              <a:rPr lang="en-US" altLang="ko-KR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Flip SDL Solution </a:t>
            </a:r>
            <a:r>
              <a:rPr lang="ko-KR" altLang="en-US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특징</a:t>
            </a:r>
            <a:endParaRPr lang="en-US" altLang="ko-KR" b="1" dirty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9939" y="1163761"/>
            <a:ext cx="84895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 smtClean="0"/>
              <a:t>자기주도학습 </a:t>
            </a:r>
            <a:r>
              <a:rPr lang="en-US" altLang="ko-KR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Flip SDL </a:t>
            </a:r>
            <a:r>
              <a:rPr lang="en-US" altLang="ko-KR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Solution </a:t>
            </a:r>
            <a:r>
              <a:rPr lang="ko-KR" altLang="en-US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특징</a:t>
            </a:r>
            <a:endParaRPr lang="en-US" altLang="ko-KR" b="1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lvl="0" latinLnBrk="0">
              <a:lnSpc>
                <a:spcPct val="200000"/>
              </a:lnSpc>
            </a:pPr>
            <a:r>
              <a:rPr lang="en-US" altLang="ko-KR" kern="100" dirty="0" smtClean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1-1</a:t>
            </a: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en-US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재미있는 동영상 강의와 체계적인 </a:t>
            </a: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Training Course</a:t>
            </a:r>
            <a:r>
              <a:rPr lang="ko-KR" altLang="en-US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로 구성되어 있습니다</a:t>
            </a: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kern="100" dirty="0">
              <a:solidFill>
                <a:prstClr val="black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latinLnBrk="0">
              <a:lnSpc>
                <a:spcPct val="200000"/>
              </a:lnSpc>
            </a:pP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1-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2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 Speaking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영역을 중점으로 영어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4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개 능력 향상에 효과적입니다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lvl="0" latinLnBrk="0">
              <a:lnSpc>
                <a:spcPct val="200000"/>
              </a:lnSpc>
            </a:pP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1-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최대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30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훈련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프로그램을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통한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영어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학습이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가능합니다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kern="100" dirty="0">
              <a:solidFill>
                <a:prstClr val="black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latinLnBrk="0">
              <a:lnSpc>
                <a:spcPct val="200000"/>
              </a:lnSpc>
            </a:pPr>
            <a:r>
              <a:rPr lang="en-US" altLang="ko-KR" kern="100" dirty="0">
                <a:solidFill>
                  <a:prstClr val="black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1-</a:t>
            </a:r>
            <a:r>
              <a:rPr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4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언제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어디서나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App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과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Web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으로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무한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반복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학습이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Arial" panose="020B0604020202020204" pitchFamily="34" charset="0"/>
              </a:rPr>
              <a:t>가능합니다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 smtClean="0">
              <a:solidFill>
                <a:prstClr val="white">
                  <a:lumMod val="75000"/>
                </a:prstClr>
              </a:solidFill>
              <a:latin typeface="나눔고딕" pitchFamily="50" charset="-127"/>
              <a:ea typeface="나눔고딕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7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46F9-284A-468E-81CD-F2860309C260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72480" y="333787"/>
            <a:ext cx="564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화상영어교육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자기주도학습 </a:t>
            </a:r>
            <a:r>
              <a:rPr lang="en-US" altLang="ko-KR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Flip SDL </a:t>
            </a:r>
            <a:r>
              <a:rPr lang="en-US" altLang="ko-KR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Solution </a:t>
            </a:r>
            <a:r>
              <a:rPr lang="ko-KR" altLang="en-US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구성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4243" y="951191"/>
            <a:ext cx="65421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나눔고딕" panose="020D0604000000000000"/>
                <a:cs typeface="Arial" panose="020B0604020202020204" pitchFamily="34" charset="0"/>
              </a:rPr>
              <a:t>수업과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ea typeface="나눔고딕" panose="020D0604000000000000"/>
                <a:cs typeface="Arial" panose="020B0604020202020204" pitchFamily="34" charset="0"/>
              </a:rPr>
              <a:t>연계된 짧고 재미있는  </a:t>
            </a:r>
            <a:r>
              <a:rPr lang="ko-KR" altLang="en-US" b="1" kern="0" dirty="0">
                <a:solidFill>
                  <a:srgbClr val="C00000"/>
                </a:solidFill>
                <a:ea typeface="나눔고딕" panose="020D0604000000000000"/>
                <a:cs typeface="Arial" panose="020B0604020202020204" pitchFamily="34" charset="0"/>
              </a:rPr>
              <a:t>동영상 </a:t>
            </a:r>
            <a:r>
              <a:rPr lang="ko-KR" altLang="en-US" b="1" kern="0" dirty="0" smtClean="0">
                <a:solidFill>
                  <a:srgbClr val="C00000"/>
                </a:solidFill>
                <a:ea typeface="나눔고딕" panose="020D0604000000000000"/>
                <a:cs typeface="Arial" panose="020B0604020202020204" pitchFamily="34" charset="0"/>
              </a:rPr>
              <a:t>강의학습</a:t>
            </a:r>
            <a:endParaRPr lang="en-US" altLang="ko-KR" b="1" kern="0" dirty="0" smtClean="0">
              <a:solidFill>
                <a:srgbClr val="C00000"/>
              </a:solidFill>
              <a:ea typeface="나눔고딕" panose="020D060400000000000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lvl="0" fontAlgn="base" latinLnBrk="0">
              <a:lnSpc>
                <a:spcPct val="150000"/>
              </a:lnSpc>
              <a:defRPr/>
            </a:pPr>
            <a:r>
              <a:rPr lang="en-US" altLang="ko-KR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EBS</a:t>
            </a:r>
            <a:r>
              <a:rPr lang="ko-KR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강사로 활동중인 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Jessica </a:t>
            </a:r>
            <a:r>
              <a:rPr lang="ko-KR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선생님의 짧고 재미있는 강의로 화상수업의 학습효과 극대화</a:t>
            </a: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 fontAlgn="base" latinLnBrk="0">
              <a:lnSpc>
                <a:spcPct val="150000"/>
              </a:lnSpc>
              <a:defRPr/>
            </a:pPr>
            <a:r>
              <a:rPr lang="en-US" altLang="ko-KR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 - </a:t>
            </a:r>
            <a:r>
              <a:rPr lang="en-US" altLang="ko-KR" sz="1200" kern="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캐릭터를</a:t>
            </a:r>
            <a:r>
              <a:rPr lang="en-US" altLang="ko-KR" sz="1200" kern="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이용한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지루하지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않</a:t>
            </a:r>
            <a:r>
              <a:rPr lang="ko-KR" altLang="en-US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은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눈높이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Visual을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구현하여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재미있는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학습</a:t>
            </a:r>
            <a:r>
              <a:rPr lang="en-US" altLang="ko-KR" sz="1200" kern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US" altLang="ko-KR" sz="1200" kern="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유도</a:t>
            </a:r>
            <a:endParaRPr lang="en-US" altLang="ko-KR" sz="1200" kern="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8704" y="2190314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1) 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해당 </a:t>
            </a: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unit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의 제목 클릭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268" y="2467313"/>
            <a:ext cx="3065439" cy="1647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6457" y="2171268"/>
            <a:ext cx="1617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2) 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동영상 아이콘 클릭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40" y="2553986"/>
            <a:ext cx="2664295" cy="1474391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4880992" y="3075158"/>
            <a:ext cx="504056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75" y="4437112"/>
            <a:ext cx="2126374" cy="14851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988" y="4437112"/>
            <a:ext cx="769569" cy="1019321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008" y="4437112"/>
            <a:ext cx="1215909" cy="160097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298" y="5085184"/>
            <a:ext cx="1132517" cy="1407968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 rot="10800000">
            <a:off x="5315917" y="4880899"/>
            <a:ext cx="504056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8754" y="4440089"/>
            <a:ext cx="2120003" cy="13136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아래로 구부러진 화살표 17"/>
          <p:cNvSpPr/>
          <p:nvPr/>
        </p:nvSpPr>
        <p:spPr>
          <a:xfrm rot="5966480">
            <a:off x="7551518" y="3983163"/>
            <a:ext cx="1870232" cy="530638"/>
          </a:xfrm>
          <a:prstGeom prst="curvedDownArrow">
            <a:avLst/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0688" y="6000369"/>
            <a:ext cx="242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3) 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짧고 재미있는 동영상 강의 학습</a:t>
            </a:r>
          </a:p>
        </p:txBody>
      </p:sp>
    </p:spTree>
    <p:extLst>
      <p:ext uri="{BB962C8B-B14F-4D97-AF65-F5344CB8AC3E}">
        <p14:creationId xmlns:p14="http://schemas.microsoft.com/office/powerpoint/2010/main" val="157906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46F9-284A-468E-81CD-F2860309C260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72480" y="333787"/>
            <a:ext cx="564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화상영어교육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자기주도학습 </a:t>
            </a:r>
            <a:r>
              <a:rPr lang="en-US" altLang="ko-KR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Flip SDL </a:t>
            </a:r>
            <a:r>
              <a:rPr lang="en-US" altLang="ko-KR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Solution </a:t>
            </a:r>
            <a:r>
              <a:rPr lang="ko-KR" altLang="en-US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구성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57810" y="94007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2. 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수업과 연계된 영어 </a:t>
            </a:r>
            <a:r>
              <a:rPr lang="en-US" altLang="ko-KR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4</a:t>
            </a:r>
            <a:r>
              <a:rPr lang="ko-KR" alt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개 영역  </a:t>
            </a:r>
            <a:r>
              <a:rPr lang="en-US" altLang="ko-KR" b="1" kern="0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Training </a:t>
            </a:r>
            <a:r>
              <a:rPr lang="ko-KR" altLang="en-US" b="1" kern="0" dirty="0">
                <a:solidFill>
                  <a:srgbClr val="C00000"/>
                </a:solidFill>
                <a:latin typeface="나눔고딕" pitchFamily="50" charset="-127"/>
                <a:ea typeface="나눔고딕" pitchFamily="50" charset="-127"/>
                <a:cs typeface="Arial" panose="020B0604020202020204" pitchFamily="34" charset="0"/>
              </a:rPr>
              <a:t>과정</a:t>
            </a:r>
            <a:endParaRPr lang="en-US" altLang="ko-KR" b="1" kern="0" dirty="0">
              <a:solidFill>
                <a:srgbClr val="C00000"/>
              </a:solidFill>
              <a:latin typeface="나눔고딕" pitchFamily="50" charset="-127"/>
              <a:ea typeface="나눔고딕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36" y="1309410"/>
            <a:ext cx="597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- </a:t>
            </a:r>
            <a:r>
              <a:rPr lang="ko-K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영어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능력</a:t>
            </a:r>
            <a:r>
              <a:rPr lang="ko-K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4 skills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향상을 위해 메타인지 학습원리에 의해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설계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-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음성인식을 이용하여 모든 학습영역에서 말하기 학습 지원</a:t>
            </a: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- 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각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unit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에서 학습한 내용과 확장 예문을 연습하여 화상수업에서 배운 학습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지원</a:t>
            </a:r>
            <a:endParaRPr lang="en-US" altLang="ko-KR" sz="1200" dirty="0" smtClean="0"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 - </a:t>
            </a:r>
            <a:r>
              <a:rPr lang="ko-KR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학습과정이 실시간으로 통계 누적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893" y="2708920"/>
            <a:ext cx="1840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1) 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해당 </a:t>
            </a: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unit</a:t>
            </a:r>
            <a:r>
              <a:rPr kumimoji="1" lang="ko-KR" alt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의 제목 클릭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04928" y="2708920"/>
            <a:ext cx="5075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2</a:t>
            </a:r>
            <a:r>
              <a:rPr kumimoji="1"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kumimoji="1"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영역별 </a:t>
            </a:r>
            <a:r>
              <a:rPr kumimoji="1"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5</a:t>
            </a:r>
            <a:r>
              <a:rPr kumimoji="1"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개의 </a:t>
            </a:r>
            <a:r>
              <a:rPr kumimoji="1"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practice</a:t>
            </a:r>
            <a:r>
              <a:rPr kumimoji="1"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로 구성된</a:t>
            </a:r>
            <a:r>
              <a:rPr kumimoji="1"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 20-30</a:t>
            </a:r>
            <a:r>
              <a:rPr kumimoji="1"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개 모듈을</a:t>
            </a:r>
            <a:r>
              <a:rPr kumimoji="1" lang="en-US" altLang="ko-KR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kumimoji="1" lang="ko-KR" altLang="en-US" sz="1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" panose="020B0600000101010101" charset="-127"/>
                <a:ea typeface="나눔고딕" panose="020B0600000101010101" charset="-127"/>
              </a:rPr>
              <a:t>순서대로 클릭하여 학습</a:t>
            </a:r>
            <a:endParaRPr kumimoji="1" lang="ko-KR" alt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3068960"/>
            <a:ext cx="2664296" cy="1493438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518" y="3049010"/>
            <a:ext cx="3428247" cy="1572652"/>
          </a:xfrm>
          <a:prstGeom prst="rect">
            <a:avLst/>
          </a:prstGeom>
          <a:ln>
            <a:solidFill>
              <a:srgbClr val="70AD47">
                <a:lumMod val="40000"/>
                <a:lumOff val="6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오른쪽 화살표 10"/>
          <p:cNvSpPr/>
          <p:nvPr/>
        </p:nvSpPr>
        <p:spPr>
          <a:xfrm>
            <a:off x="4160912" y="3501008"/>
            <a:ext cx="504056" cy="43204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6312257-F196-4E70-87B9-F67F56C9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020" y="4784542"/>
            <a:ext cx="1843919" cy="1193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248" y="4792813"/>
            <a:ext cx="1917407" cy="1099660"/>
          </a:xfrm>
          <a:prstGeom prst="rect">
            <a:avLst/>
          </a:prstGeom>
          <a:ln>
            <a:solidFill>
              <a:srgbClr val="44546A">
                <a:lumMod val="20000"/>
                <a:lumOff val="80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C947424-DB4E-4561-8931-425068EBC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936" y="4784542"/>
            <a:ext cx="1817634" cy="10986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2C79D306-2903-4CCE-944A-E30AD65E7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856" y="5307005"/>
            <a:ext cx="2042022" cy="1055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AD759CDF-2F5C-448A-8CEB-87DC876B4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991" y="5307004"/>
            <a:ext cx="2081385" cy="1055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1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8E46F9-284A-468E-81CD-F2860309C260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72480" y="333787"/>
            <a:ext cx="6450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화상영어교육 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자기주도학습 </a:t>
            </a:r>
            <a:r>
              <a:rPr lang="en-US" altLang="ko-KR" b="1" dirty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Flip SDL </a:t>
            </a:r>
            <a:r>
              <a:rPr lang="en-US" altLang="ko-KR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Solution </a:t>
            </a:r>
            <a:r>
              <a:rPr lang="ko-KR" altLang="en-US" b="1" dirty="0" smtClean="0">
                <a:solidFill>
                  <a:prstClr val="white">
                    <a:lumMod val="75000"/>
                  </a:prstClr>
                </a:solidFill>
                <a:latin typeface="나눔고딕" pitchFamily="50" charset="-127"/>
                <a:ea typeface="나눔고딕" pitchFamily="50" charset="-127"/>
              </a:rPr>
              <a:t>학습진행방법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908720"/>
            <a:ext cx="8979963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en-US" altLang="ko-KR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App</a:t>
            </a:r>
            <a:r>
              <a:rPr lang="ko-KR" altLang="en-US" sz="1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 - Mobile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 구글 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‘Play 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스토어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’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에서 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‘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익산시 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Flip SDL’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을 검색하여 자기주도학습 </a:t>
            </a:r>
            <a:r>
              <a:rPr lang="ko-KR" altLang="en-US" sz="13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앱을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 설치합니다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 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  - </a:t>
            </a:r>
            <a:r>
              <a:rPr lang="ko-KR" altLang="en-US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로그인 창에 아이디와 비밀번호를 입력하여 로그인 합니다</a:t>
            </a:r>
            <a:r>
              <a:rPr lang="en-US" altLang="ko-KR" sz="13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/>
              </a:rPr>
              <a:t>.</a:t>
            </a:r>
            <a:endParaRPr lang="ko-KR" altLang="en-US" sz="1300" b="1" dirty="0"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53" y="1844824"/>
            <a:ext cx="1134316" cy="12767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1836091"/>
            <a:ext cx="3525325" cy="3608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오른쪽 화살표 8"/>
          <p:cNvSpPr/>
          <p:nvPr/>
        </p:nvSpPr>
        <p:spPr>
          <a:xfrm>
            <a:off x="6076919" y="2024073"/>
            <a:ext cx="460257" cy="46374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730" y="1812653"/>
            <a:ext cx="1898666" cy="18986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오른쪽 화살표 10"/>
          <p:cNvSpPr/>
          <p:nvPr/>
        </p:nvSpPr>
        <p:spPr>
          <a:xfrm rot="5400000">
            <a:off x="7383673" y="3774200"/>
            <a:ext cx="448779" cy="47845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793" y="4293096"/>
            <a:ext cx="2252662" cy="19736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7335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251</Words>
  <Application>Microsoft Office PowerPoint</Application>
  <PresentationFormat>A4 용지(210x297mm)</PresentationFormat>
  <Paragraphs>37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굴림</vt:lpstr>
      <vt:lpstr>Arial</vt:lpstr>
      <vt:lpstr>나눔고딕</vt:lpstr>
      <vt:lpstr>Times New Roman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kmchu</dc:creator>
  <cp:lastModifiedBy>EWE1</cp:lastModifiedBy>
  <cp:revision>480</cp:revision>
  <cp:lastPrinted>2018-02-19T02:46:02Z</cp:lastPrinted>
  <dcterms:created xsi:type="dcterms:W3CDTF">2014-07-08T04:50:45Z</dcterms:created>
  <dcterms:modified xsi:type="dcterms:W3CDTF">2020-02-24T04:55:06Z</dcterms:modified>
</cp:coreProperties>
</file>